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3">
          <p15:clr>
            <a:srgbClr val="A4A3A4"/>
          </p15:clr>
        </p15:guide>
        <p15:guide id="2" orient="horz" pos="4392">
          <p15:clr>
            <a:srgbClr val="A4A3A4"/>
          </p15:clr>
        </p15:guide>
        <p15:guide id="3" pos="5835">
          <p15:clr>
            <a:srgbClr val="A4A3A4"/>
          </p15:clr>
        </p15:guide>
        <p15:guide id="4" pos="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2B"/>
    <a:srgbClr val="FEBC20"/>
    <a:srgbClr val="FFFFFF"/>
    <a:srgbClr val="758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86421" autoAdjust="0"/>
  </p:normalViewPr>
  <p:slideViewPr>
    <p:cSldViewPr snapToGrid="0" snapToObjects="1">
      <p:cViewPr varScale="1">
        <p:scale>
          <a:sx n="103" d="100"/>
          <a:sy n="103" d="100"/>
        </p:scale>
        <p:origin x="1482" y="108"/>
      </p:cViewPr>
      <p:guideLst>
        <p:guide orient="horz" pos="503"/>
        <p:guide orient="horz" pos="4392"/>
        <p:guide pos="5835"/>
        <p:guide pos="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24901-BB0F-A24B-B944-BBA68E28A590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8D9A6-6D3D-8041-8A22-FB13E56D0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52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AC02-D6E3-F34B-8FB9-41548370774D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84CA3-383A-1748-9D7E-22A67BB78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5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ze_cover_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4990" r="10518" b="12614"/>
          <a:stretch/>
        </p:blipFill>
        <p:spPr>
          <a:xfrm>
            <a:off x="-111121" y="-95245"/>
            <a:ext cx="10224059" cy="7960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91" y="1106234"/>
            <a:ext cx="6705600" cy="1193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828297" y="873277"/>
            <a:ext cx="148173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</a:rPr>
              <a:t>www.ezesoft.com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3133" y="2444639"/>
            <a:ext cx="8674100" cy="467003"/>
          </a:xfrm>
        </p:spPr>
        <p:txBody>
          <a:bodyPr>
            <a:normAutofit/>
          </a:bodyPr>
          <a:lstStyle>
            <a:lvl1pPr marL="0" algn="l" defTabSz="509412" rtl="0" eaLnBrk="1" latinLnBrk="0" hangingPunct="1">
              <a:defRPr lang="en-US" sz="230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2150" y="2055952"/>
            <a:ext cx="8674100" cy="5202237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90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7235913"/>
            <a:ext cx="1625600" cy="2921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785202" y="693401"/>
            <a:ext cx="8464550" cy="0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01547" y="454486"/>
            <a:ext cx="3543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kern="800" spc="100" dirty="0" smtClean="0">
                <a:solidFill>
                  <a:schemeClr val="accent4"/>
                </a:solidFill>
              </a:rPr>
              <a:t>CHAPTER 1 TITLE GOES HERE</a:t>
            </a:r>
            <a:endParaRPr lang="en-US" sz="850" b="1" kern="800" spc="100" dirty="0">
              <a:solidFill>
                <a:schemeClr val="accent4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8924" y="716847"/>
            <a:ext cx="8033045" cy="5595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3583" y="1798792"/>
            <a:ext cx="8020050" cy="531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7235913"/>
            <a:ext cx="1625600" cy="2921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85202" y="693401"/>
            <a:ext cx="8464550" cy="0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01547" y="454486"/>
            <a:ext cx="3543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kern="800" spc="100" dirty="0" smtClean="0">
                <a:solidFill>
                  <a:schemeClr val="accent1"/>
                </a:solidFill>
              </a:rPr>
              <a:t>CHAPTER 2 TITLE GOES HERE</a:t>
            </a:r>
            <a:endParaRPr lang="en-US" sz="850" b="1" kern="800" spc="100" dirty="0">
              <a:solidFill>
                <a:schemeClr val="accent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8924" y="716847"/>
            <a:ext cx="8033045" cy="5595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975" y="1797050"/>
            <a:ext cx="8032750" cy="5056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7235913"/>
            <a:ext cx="1625600" cy="2921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85202" y="693401"/>
            <a:ext cx="8464550" cy="0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01547" y="454486"/>
            <a:ext cx="3543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kern="800" spc="100" dirty="0" smtClean="0">
                <a:solidFill>
                  <a:schemeClr val="accent2"/>
                </a:solidFill>
              </a:rPr>
              <a:t>CHAPTER 3 TITLE GOES HERE</a:t>
            </a:r>
            <a:endParaRPr lang="en-US" sz="850" b="1" kern="800" spc="100" dirty="0">
              <a:solidFill>
                <a:schemeClr val="accent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8924" y="716847"/>
            <a:ext cx="8033045" cy="5595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8975" y="1797050"/>
            <a:ext cx="8099425" cy="5040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4186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7235913"/>
            <a:ext cx="1625600" cy="2921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85202" y="693401"/>
            <a:ext cx="8464550" cy="0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01547" y="454486"/>
            <a:ext cx="3543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kern="800" spc="100" dirty="0" smtClean="0">
                <a:solidFill>
                  <a:schemeClr val="accent3"/>
                </a:solidFill>
              </a:rPr>
              <a:t>CHAPTER 4 TITLE GOES HERE</a:t>
            </a:r>
            <a:endParaRPr lang="en-US" sz="850" b="1" kern="800" spc="100" dirty="0">
              <a:solidFill>
                <a:schemeClr val="accent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8924" y="716847"/>
            <a:ext cx="8033045" cy="5595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975" y="1797050"/>
            <a:ext cx="8032750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7235913"/>
            <a:ext cx="1625600" cy="2921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3042" y="672772"/>
            <a:ext cx="9052560" cy="6621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975" y="1797050"/>
            <a:ext cx="9056688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AB27960F-AD22-403F-920F-68CCD38CDB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02A814AF-C1A0-4FB5-AAAC-E75544E3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AB27960F-AD22-403F-920F-68CCD38CDB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/>
          <a:lstStyle/>
          <a:p>
            <a:fld id="{02A814AF-C1A0-4FB5-AAAC-E75544E3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5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 txBox="1">
            <a:spLocks/>
          </p:cNvSpPr>
          <p:nvPr userDrawn="1"/>
        </p:nvSpPr>
        <p:spPr>
          <a:xfrm>
            <a:off x="7050710" y="7283202"/>
            <a:ext cx="2346960" cy="413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09412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75" kern="700" spc="10" dirty="0" smtClean="0"/>
              <a:t> Presentation</a:t>
            </a:r>
            <a:r>
              <a:rPr lang="en-US" sz="775" kern="700" spc="10" baseline="0" dirty="0" smtClean="0"/>
              <a:t> Name</a:t>
            </a:r>
            <a:r>
              <a:rPr lang="en-US" sz="775" kern="700" spc="10" dirty="0" smtClean="0"/>
              <a:t>  /  </a:t>
            </a:r>
            <a:fld id="{500BCEB4-734B-43FF-A049-FA5AABA0B2CE}" type="slidenum">
              <a:rPr lang="en-US" sz="775" kern="700" spc="10" smtClean="0"/>
              <a:pPr algn="r"/>
              <a:t>‹#›</a:t>
            </a:fld>
            <a:endParaRPr lang="en-US" sz="775" kern="700" spc="1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254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672773"/>
            <a:ext cx="8674100" cy="6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29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57" r:id="rId4"/>
    <p:sldLayoutId id="2147483660" r:id="rId5"/>
    <p:sldLayoutId id="2147483661" r:id="rId6"/>
    <p:sldLayoutId id="2147483650" r:id="rId7"/>
    <p:sldLayoutId id="2147483663" r:id="rId8"/>
    <p:sldLayoutId id="2147483664" r:id="rId9"/>
  </p:sldLayoutIdLst>
  <p:txStyles>
    <p:titleStyle>
      <a:lvl1pPr algn="l" defTabSz="509412" rtl="0" eaLnBrk="1" latinLnBrk="0" hangingPunct="1">
        <a:spcBef>
          <a:spcPct val="0"/>
        </a:spcBef>
        <a:buNone/>
        <a:defRPr lang="en-US" sz="30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Clr>
          <a:schemeClr val="bg2"/>
        </a:buClr>
        <a:buSzPct val="65000"/>
        <a:buFont typeface="Wingdings" panose="05000000000000000000" pitchFamily="2" charset="2"/>
        <a:buChar char="à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Clr>
          <a:schemeClr val="accent1"/>
        </a:buClr>
        <a:buSzPct val="65000"/>
        <a:buFont typeface="Wingdings" panose="05000000000000000000" pitchFamily="2" charset="2"/>
        <a:buChar char="à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Clr>
          <a:schemeClr val="accent2"/>
        </a:buClr>
        <a:buSzPct val="65000"/>
        <a:buFont typeface="Wingdings" panose="05000000000000000000" pitchFamily="2" charset="2"/>
        <a:buChar char="à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Clr>
          <a:schemeClr val="accent6"/>
        </a:buClr>
        <a:buSzPct val="65000"/>
        <a:buFont typeface="Wingdings" panose="05000000000000000000" pitchFamily="2" charset="2"/>
        <a:buChar char="à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321" y="3405702"/>
            <a:ext cx="7107596" cy="192976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Visual C++ Builds and External Dependencies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4320" y="2499561"/>
            <a:ext cx="7346654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dirty="0" smtClean="0">
                <a:solidFill>
                  <a:schemeClr val="tx2"/>
                </a:solidFill>
              </a:rPr>
              <a:t>NAME</a:t>
            </a:r>
            <a:endParaRPr lang="en-US" sz="14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24" y="2397838"/>
            <a:ext cx="3328353" cy="29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of the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Version control is tasked with storing all binaries and third party libraries, and becomes unmanageable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Build are difficult to reproduce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Build process becomes tightly coupled to the version control system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6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C++ builds so hard?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Libraries come simply as header files and some kind of binary lib, with no structured manifest.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Differences between versions of the compiler and standard library will break binary compatibility.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C++ projects are often targeting multiple platforms (32bit, 64bit) or operating systems (Windows, Linux).</a:t>
            </a:r>
          </a:p>
        </p:txBody>
      </p:sp>
    </p:spTree>
    <p:extLst>
      <p:ext uri="{BB962C8B-B14F-4D97-AF65-F5344CB8AC3E}">
        <p14:creationId xmlns:p14="http://schemas.microsoft.com/office/powerpoint/2010/main" val="7593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pre-processor and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82059" lvl="1" indent="-382059">
              <a:spcBef>
                <a:spcPts val="1200"/>
              </a:spcBef>
              <a:buClr>
                <a:schemeClr val="bg2"/>
              </a:buClr>
            </a:pPr>
            <a:r>
              <a:rPr lang="en-US" sz="2400" dirty="0"/>
              <a:t>The C++ parser is single pass, so all symbols must be declared before they are used, and order matters.</a:t>
            </a:r>
          </a:p>
          <a:p>
            <a:pPr marL="382059" lvl="1" indent="-382059">
              <a:spcBef>
                <a:spcPts val="1200"/>
              </a:spcBef>
              <a:buClr>
                <a:schemeClr val="bg2"/>
              </a:buClr>
            </a:pPr>
            <a:r>
              <a:rPr lang="en-US" sz="2400" dirty="0"/>
              <a:t>The compiler has no knowledge of libraries, and instead depends on the preprocessor to unroll all includes and present it with a single text stream.  Unlike modern languages that can provide the compiler with a structured manifest.</a:t>
            </a:r>
          </a:p>
          <a:p>
            <a:pPr marL="382059" lvl="1" indent="-382059">
              <a:spcBef>
                <a:spcPts val="1200"/>
              </a:spcBef>
              <a:buClr>
                <a:schemeClr val="bg2"/>
              </a:buClr>
            </a:pPr>
            <a:r>
              <a:rPr lang="en-US" sz="2400" dirty="0"/>
              <a:t>With its use of #</a:t>
            </a:r>
            <a:r>
              <a:rPr lang="en-US" sz="2400" dirty="0" err="1"/>
              <a:t>ifdefs</a:t>
            </a:r>
            <a:r>
              <a:rPr lang="en-US" sz="2400" dirty="0"/>
              <a:t>, #defines, #includes, etc… the preprocessor can be very complex. </a:t>
            </a:r>
          </a:p>
          <a:p>
            <a:pPr marL="382059" lvl="1" indent="-382059">
              <a:spcBef>
                <a:spcPts val="1200"/>
              </a:spcBef>
              <a:buClr>
                <a:schemeClr val="bg2"/>
              </a:buClr>
            </a:pPr>
            <a:r>
              <a:rPr lang="en-US" sz="2400" dirty="0"/>
              <a:t>The behavior of the preprocessor and compiler is very dependent on the environment in which it runs, including system configuration, compiler version, “system” header files, and environment variables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5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82059" lvl="1" indent="-382059">
              <a:spcBef>
                <a:spcPts val="1200"/>
              </a:spcBef>
              <a:buClr>
                <a:schemeClr val="bg2"/>
              </a:buClr>
            </a:pPr>
            <a:r>
              <a:rPr lang="en-US" sz="2400" dirty="0"/>
              <a:t>Dependent on environment variables and system libraries</a:t>
            </a:r>
          </a:p>
          <a:p>
            <a:pPr marL="382059" lvl="1" indent="-382059">
              <a:spcBef>
                <a:spcPts val="1200"/>
              </a:spcBef>
              <a:buClr>
                <a:schemeClr val="bg2"/>
              </a:buClr>
            </a:pPr>
            <a:r>
              <a:rPr lang="en-US" sz="2400" dirty="0"/>
              <a:t>Object files carry no information about their contents beyond the names of the symbols.  The linker cannot verify the correctness of the link beyond matching names.</a:t>
            </a:r>
          </a:p>
          <a:p>
            <a:pPr marL="382059" lvl="1" indent="-382059">
              <a:spcBef>
                <a:spcPts val="1200"/>
              </a:spcBef>
              <a:buClr>
                <a:schemeClr val="bg2"/>
              </a:buClr>
            </a:pPr>
            <a:r>
              <a:rPr lang="en-US" sz="2400" dirty="0"/>
              <a:t>Every member of an object’s dependency tree must be present and specified for a link to succeed, however there is no way to discover this info without knowing this info ahead of time.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29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23621" y="1992645"/>
            <a:ext cx="7411158" cy="3065497"/>
            <a:chOff x="1898468" y="2133187"/>
            <a:chExt cx="5568114" cy="2303153"/>
          </a:xfrm>
        </p:grpSpPr>
        <p:grpSp>
          <p:nvGrpSpPr>
            <p:cNvPr id="4" name="Group 3"/>
            <p:cNvGrpSpPr/>
            <p:nvPr/>
          </p:nvGrpSpPr>
          <p:grpSpPr>
            <a:xfrm>
              <a:off x="1898468" y="2133187"/>
              <a:ext cx="2481943" cy="1722484"/>
              <a:chOff x="1149531" y="2011680"/>
              <a:chExt cx="2760618" cy="191588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49531" y="2011680"/>
                <a:ext cx="2760618" cy="15849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/>
              <p:cNvSpPr/>
              <p:nvPr/>
            </p:nvSpPr>
            <p:spPr>
              <a:xfrm rot="10800000">
                <a:off x="3579223" y="3596640"/>
                <a:ext cx="330926" cy="330926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flipH="1">
              <a:off x="4502330" y="2679961"/>
              <a:ext cx="2481943" cy="1756379"/>
              <a:chOff x="1149531" y="2011680"/>
              <a:chExt cx="2760618" cy="1915886"/>
            </a:xfrm>
            <a:solidFill>
              <a:schemeClr val="accent2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1149531" y="2011680"/>
                <a:ext cx="2760618" cy="158496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3579223" y="3596640"/>
                <a:ext cx="330926" cy="330926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96808" y="2251249"/>
              <a:ext cx="2007647" cy="1179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FFFFFF"/>
                  </a:solidFill>
                  <a:cs typeface="Arial"/>
                </a:rPr>
                <a:t>What’s Next?</a:t>
              </a:r>
              <a:endParaRPr lang="en-US" sz="48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1231" y="3173325"/>
              <a:ext cx="268535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dirty="0" smtClean="0">
                  <a:solidFill>
                    <a:srgbClr val="FFFFFF"/>
                  </a:solidFill>
                  <a:cs typeface="Arial"/>
                </a:rPr>
                <a:t>Dependencies!!!</a:t>
              </a:r>
              <a:endParaRPr lang="en-US" sz="27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8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Everything you need to build your application</a:t>
            </a:r>
          </a:p>
          <a:p>
            <a:pPr lvl="1"/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Headers</a:t>
            </a:r>
          </a:p>
          <a:p>
            <a:pPr lvl="1"/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Pre-Preprocessors</a:t>
            </a:r>
          </a:p>
          <a:p>
            <a:pPr lvl="1"/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Linkers</a:t>
            </a:r>
          </a:p>
          <a:p>
            <a:pPr lvl="1"/>
            <a:r>
              <a:rPr lang="en-US" dirty="0" smtClean="0"/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manage dependencies?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692150" y="2055952"/>
            <a:ext cx="4569661" cy="52022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There is a whole world of package managers out there for other systems….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What about Visual C++?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13" y="2452092"/>
            <a:ext cx="4428490" cy="1805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811" y="4782627"/>
            <a:ext cx="2339976" cy="7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1134 L -0.26081 -0.156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NuGet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err="1"/>
              <a:t>NuGet</a:t>
            </a:r>
            <a:r>
              <a:rPr lang="en-US" sz="2400" dirty="0"/>
              <a:t> is a package manager originally designed to work with Visual Studio and the </a:t>
            </a:r>
            <a:r>
              <a:rPr lang="en-US" sz="2400" dirty="0" err="1"/>
              <a:t>.net</a:t>
            </a:r>
            <a:r>
              <a:rPr lang="en-US" sz="2400" dirty="0"/>
              <a:t> platform.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All </a:t>
            </a:r>
            <a:r>
              <a:rPr lang="en-US" sz="2400" dirty="0" err="1"/>
              <a:t>NuGet</a:t>
            </a:r>
            <a:r>
              <a:rPr lang="en-US" sz="2400" dirty="0"/>
              <a:t> packages are identified by their package ID and their version.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Packages.config</a:t>
            </a:r>
            <a:r>
              <a:rPr lang="en-US" sz="2400" dirty="0"/>
              <a:t> lists all the packages for a project.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Packages can come from anywhere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NuGet</a:t>
            </a:r>
            <a:r>
              <a:rPr lang="en-US" sz="2400" dirty="0"/>
              <a:t> Packages can have dependencies of their own.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This is the structured metadata we need!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4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NuGet</a:t>
            </a:r>
            <a:r>
              <a:rPr lang="en-US" dirty="0"/>
              <a:t> for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As of version 2.5, </a:t>
            </a:r>
            <a:r>
              <a:rPr lang="en-US" sz="2400" dirty="0" err="1"/>
              <a:t>NuGet</a:t>
            </a:r>
            <a:r>
              <a:rPr lang="en-US" sz="2400" dirty="0"/>
              <a:t> added support for C++ projects.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Originally, </a:t>
            </a:r>
            <a:r>
              <a:rPr lang="en-US" sz="2400" dirty="0" err="1"/>
              <a:t>NuGet</a:t>
            </a:r>
            <a:r>
              <a:rPr lang="en-US" sz="2400" dirty="0"/>
              <a:t> packages just contained dependency files and required the IDE to figure out the correct behavior based on context and file types. 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To support C++, </a:t>
            </a:r>
            <a:r>
              <a:rPr lang="en-US" sz="2400" dirty="0" err="1"/>
              <a:t>NuGet</a:t>
            </a:r>
            <a:r>
              <a:rPr lang="en-US" sz="2400" dirty="0"/>
              <a:t> packages have to be able to modify the </a:t>
            </a:r>
            <a:r>
              <a:rPr lang="en-US" sz="2400" dirty="0" err="1"/>
              <a:t>msbuild</a:t>
            </a:r>
            <a:r>
              <a:rPr lang="en-US" sz="2400" dirty="0"/>
              <a:t> scripts for the project.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When a C++ </a:t>
            </a:r>
            <a:r>
              <a:rPr lang="en-US" sz="2400" dirty="0" err="1"/>
              <a:t>NuGet</a:t>
            </a:r>
            <a:r>
              <a:rPr lang="en-US" sz="2400" dirty="0"/>
              <a:t> package is added to a project, any </a:t>
            </a:r>
            <a:r>
              <a:rPr lang="en-US" sz="2400" dirty="0" err="1"/>
              <a:t>msbuild</a:t>
            </a:r>
            <a:r>
              <a:rPr lang="en-US" sz="2400" dirty="0"/>
              <a:t> properties or targets files are imported into the project’s </a:t>
            </a:r>
            <a:r>
              <a:rPr lang="en-US" sz="2400" dirty="0" err="1"/>
              <a:t>msbuild</a:t>
            </a:r>
            <a:r>
              <a:rPr lang="en-US" sz="2400" dirty="0"/>
              <a:t> script.</a:t>
            </a:r>
          </a:p>
        </p:txBody>
      </p:sp>
    </p:spTree>
    <p:extLst>
      <p:ext uri="{BB962C8B-B14F-4D97-AF65-F5344CB8AC3E}">
        <p14:creationId xmlns:p14="http://schemas.microsoft.com/office/powerpoint/2010/main" val="5637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Leader in building and servicing financial technology since 1985; providing “Cloud” solutions since 1996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2,000</a:t>
            </a:r>
            <a:r>
              <a:rPr lang="en-US" sz="2400" dirty="0"/>
              <a:t>+ institutions including hedge funds and </a:t>
            </a:r>
            <a:r>
              <a:rPr lang="en-US" sz="2400" dirty="0" smtClean="0"/>
              <a:t>traditional asset managers 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Software and service supporting the full investment lifecycle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Features include trade order and execution management; compliance; portfolio accounting; and real-time market data as an internet service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More than 25 years of working with Microsoft Visual C++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Current software stack is mostly C++ native code on </a:t>
            </a:r>
            <a:r>
              <a:rPr lang="en-US" sz="2400" dirty="0" smtClean="0"/>
              <a:t>windows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4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24" y="2837027"/>
            <a:ext cx="3328353" cy="20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69937" y="1996820"/>
            <a:ext cx="5118527" cy="3778760"/>
            <a:chOff x="1619794" y="2307771"/>
            <a:chExt cx="7494036" cy="3122942"/>
          </a:xfrm>
          <a:solidFill>
            <a:schemeClr val="accent3"/>
          </a:solidFill>
        </p:grpSpPr>
        <p:sp>
          <p:nvSpPr>
            <p:cNvPr id="14" name="Rectangle 13"/>
            <p:cNvSpPr/>
            <p:nvPr/>
          </p:nvSpPr>
          <p:spPr>
            <a:xfrm>
              <a:off x="1619794" y="2307771"/>
              <a:ext cx="7494036" cy="2627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/>
            <p:cNvSpPr/>
            <p:nvPr/>
          </p:nvSpPr>
          <p:spPr>
            <a:xfrm rot="10800000">
              <a:off x="8617963" y="4934846"/>
              <a:ext cx="495867" cy="49586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03863" y="2920310"/>
            <a:ext cx="6250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</a:rPr>
              <a:t>DEMO</a:t>
            </a:r>
            <a:endParaRPr lang="en-US" sz="8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2469937" y="1996820"/>
            <a:ext cx="5118527" cy="3778760"/>
            <a:chOff x="1619794" y="2307771"/>
            <a:chExt cx="7494036" cy="3122942"/>
          </a:xfrm>
          <a:solidFill>
            <a:schemeClr val="accent1"/>
          </a:solidFill>
        </p:grpSpPr>
        <p:sp>
          <p:nvSpPr>
            <p:cNvPr id="15" name="Rectangle 14"/>
            <p:cNvSpPr/>
            <p:nvPr/>
          </p:nvSpPr>
          <p:spPr>
            <a:xfrm>
              <a:off x="1619794" y="2307771"/>
              <a:ext cx="7494036" cy="2627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8617963" y="4934846"/>
              <a:ext cx="495867" cy="49586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65029" y="2698369"/>
            <a:ext cx="3528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</a:rPr>
              <a:t>What’s Next?</a:t>
            </a:r>
            <a:endParaRPr 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Reproducibility and Containment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Storing the entire build server environment as metadata.</a:t>
            </a:r>
          </a:p>
          <a:p>
            <a:r>
              <a:rPr lang="en-US" dirty="0" smtClean="0"/>
              <a:t>Compilers and other tools could be distributed as </a:t>
            </a:r>
            <a:r>
              <a:rPr lang="en-US" dirty="0" err="1" smtClean="0"/>
              <a:t>NuGet</a:t>
            </a:r>
            <a:r>
              <a:rPr lang="en-US" dirty="0" smtClean="0"/>
              <a:t> packages or possibly as </a:t>
            </a:r>
            <a:r>
              <a:rPr lang="en-US" dirty="0" err="1" smtClean="0"/>
              <a:t>docker</a:t>
            </a:r>
            <a:r>
              <a:rPr lang="en-US" dirty="0" smtClean="0"/>
              <a:t> containers referenced by </a:t>
            </a:r>
            <a:r>
              <a:rPr lang="en-US" dirty="0" err="1" smtClean="0"/>
              <a:t>NuGet</a:t>
            </a:r>
            <a:r>
              <a:rPr lang="en-US" dirty="0" smtClean="0"/>
              <a:t> packages.</a:t>
            </a:r>
          </a:p>
          <a:p>
            <a:r>
              <a:rPr lang="en-US" dirty="0" smtClean="0"/>
              <a:t>Microsoft seems to be embracing the model, and we might soon see the Microsoft compilers shipped as packages.</a:t>
            </a:r>
          </a:p>
          <a:p>
            <a:r>
              <a:rPr lang="en-US" dirty="0" smtClean="0"/>
              <a:t>Only need your source repository and </a:t>
            </a:r>
            <a:r>
              <a:rPr lang="en-US" dirty="0" err="1" smtClean="0"/>
              <a:t>msbuild</a:t>
            </a:r>
            <a:r>
              <a:rPr lang="en-US" dirty="0" smtClean="0"/>
              <a:t> to build your application on any machine.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9937" y="1996820"/>
            <a:ext cx="5118527" cy="3778760"/>
            <a:chOff x="1619794" y="2307771"/>
            <a:chExt cx="7494036" cy="3122942"/>
          </a:xfrm>
        </p:grpSpPr>
        <p:sp>
          <p:nvSpPr>
            <p:cNvPr id="7" name="Rectangle 6"/>
            <p:cNvSpPr/>
            <p:nvPr/>
          </p:nvSpPr>
          <p:spPr>
            <a:xfrm>
              <a:off x="1619794" y="2307771"/>
              <a:ext cx="7494036" cy="26270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ight Triangle 7"/>
            <p:cNvSpPr/>
            <p:nvPr/>
          </p:nvSpPr>
          <p:spPr>
            <a:xfrm rot="10800000">
              <a:off x="8617963" y="4934846"/>
              <a:ext cx="495867" cy="49586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03863" y="2627348"/>
            <a:ext cx="62506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FF"/>
                </a:solidFill>
              </a:rPr>
              <a:t>Q&amp;A</a:t>
            </a:r>
            <a:endParaRPr lang="en-US" sz="11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Evolution of Builds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308" y="3180361"/>
            <a:ext cx="565785" cy="14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283" y="3180361"/>
            <a:ext cx="1473835" cy="14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283" y="2898026"/>
            <a:ext cx="1473835" cy="19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12" y="2899768"/>
            <a:ext cx="2339976" cy="19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24" y="2899768"/>
            <a:ext cx="3328353" cy="19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24" y="2680174"/>
            <a:ext cx="3328353" cy="24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FFFFFF"/>
      </a:dk1>
      <a:lt1>
        <a:srgbClr val="000000"/>
      </a:lt1>
      <a:dk2>
        <a:srgbClr val="384651"/>
      </a:dk2>
      <a:lt2>
        <a:srgbClr val="00AEB3"/>
      </a:lt2>
      <a:accent1>
        <a:srgbClr val="82BA41"/>
      </a:accent1>
      <a:accent2>
        <a:srgbClr val="F57E20"/>
      </a:accent2>
      <a:accent3>
        <a:srgbClr val="3985C6"/>
      </a:accent3>
      <a:accent4>
        <a:srgbClr val="5FC8D7"/>
      </a:accent4>
      <a:accent5>
        <a:srgbClr val="C4CED4"/>
      </a:accent5>
      <a:accent6>
        <a:srgbClr val="BAC733"/>
      </a:accent6>
      <a:hlink>
        <a:srgbClr val="FEBC20"/>
      </a:hlink>
      <a:folHlink>
        <a:srgbClr val="E6462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656</Words>
  <Application>Microsoft Office PowerPoint</Application>
  <PresentationFormat>Custom</PresentationFormat>
  <Paragraphs>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Visual C++ Builds and External Dependencies</vt:lpstr>
      <vt:lpstr>About Us</vt:lpstr>
      <vt:lpstr>An Evolution of Builds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line</vt:lpstr>
      <vt:lpstr>Why are C++ builds so hard?</vt:lpstr>
      <vt:lpstr>The pre-processor and parser</vt:lpstr>
      <vt:lpstr>The linker</vt:lpstr>
      <vt:lpstr>PowerPoint Presentation</vt:lpstr>
      <vt:lpstr>What are dependencies</vt:lpstr>
      <vt:lpstr>How do we manage dependencies?</vt:lpstr>
      <vt:lpstr>What is NuGet</vt:lpstr>
      <vt:lpstr>NuGet for C++</vt:lpstr>
      <vt:lpstr>PowerPoint Presentation</vt:lpstr>
      <vt:lpstr>PowerPoint Presentation</vt:lpstr>
      <vt:lpstr>PowerPoint Presentation</vt:lpstr>
      <vt:lpstr>Ultimate Reproducibility and Containment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Wundram, Chris</cp:lastModifiedBy>
  <cp:revision>168</cp:revision>
  <dcterms:created xsi:type="dcterms:W3CDTF">2015-05-28T17:37:18Z</dcterms:created>
  <dcterms:modified xsi:type="dcterms:W3CDTF">2015-08-25T21:34:03Z</dcterms:modified>
</cp:coreProperties>
</file>